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handoutMasterIdLst>
    <p:handoutMasterId r:id="rId19"/>
  </p:handoutMasterIdLst>
  <p:sldIdLst>
    <p:sldId id="256" r:id="rId2"/>
    <p:sldId id="257" r:id="rId3"/>
    <p:sldId id="271" r:id="rId4"/>
    <p:sldId id="268" r:id="rId5"/>
    <p:sldId id="258" r:id="rId6"/>
    <p:sldId id="272" r:id="rId7"/>
    <p:sldId id="273" r:id="rId8"/>
    <p:sldId id="259" r:id="rId9"/>
    <p:sldId id="270" r:id="rId10"/>
    <p:sldId id="261" r:id="rId11"/>
    <p:sldId id="269" r:id="rId12"/>
    <p:sldId id="263" r:id="rId13"/>
    <p:sldId id="264" r:id="rId14"/>
    <p:sldId id="265" r:id="rId15"/>
    <p:sldId id="266" r:id="rId16"/>
    <p:sldId id="267" r:id="rId17"/>
  </p:sldIdLst>
  <p:sldSz cx="9144000" cy="6858000" type="screen4x3"/>
  <p:notesSz cx="6858000" cy="97155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033"/>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6"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FEA4A598-5022-4223-A0DC-41E93E2A763C}" type="datetimeFigureOut">
              <a:rPr lang="es-ES" smtClean="0"/>
              <a:pPr/>
              <a:t>23/03/2012</a:t>
            </a:fld>
            <a:endParaRPr lang="es-ES"/>
          </a:p>
        </p:txBody>
      </p:sp>
      <p:sp>
        <p:nvSpPr>
          <p:cNvPr id="4" name="3 Marcador de pie de página"/>
          <p:cNvSpPr>
            <a:spLocks noGrp="1"/>
          </p:cNvSpPr>
          <p:nvPr>
            <p:ph type="ftr" sz="quarter" idx="2"/>
          </p:nvPr>
        </p:nvSpPr>
        <p:spPr>
          <a:xfrm>
            <a:off x="0" y="9228138"/>
            <a:ext cx="2971800" cy="4857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228138"/>
            <a:ext cx="2971800" cy="485775"/>
          </a:xfrm>
          <a:prstGeom prst="rect">
            <a:avLst/>
          </a:prstGeom>
        </p:spPr>
        <p:txBody>
          <a:bodyPr vert="horz" lIns="91440" tIns="45720" rIns="91440" bIns="45720" rtlCol="0" anchor="b"/>
          <a:lstStyle>
            <a:lvl1pPr algn="r">
              <a:defRPr sz="1200"/>
            </a:lvl1pPr>
          </a:lstStyle>
          <a:p>
            <a:fld id="{B6143277-058D-4C92-BFD4-DCDF46CEA92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0B02C056-A1F3-4D59-AAE7-BE745B4CF7A9}" type="datetimeFigureOut">
              <a:rPr lang="es-ES" smtClean="0"/>
              <a:pPr/>
              <a:t>23/03/2012</a:t>
            </a:fld>
            <a:endParaRPr lang="es-ES"/>
          </a:p>
        </p:txBody>
      </p:sp>
      <p:sp>
        <p:nvSpPr>
          <p:cNvPr id="4" name="3 Marcador de imagen de diapositiva"/>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614863"/>
            <a:ext cx="5486400" cy="437197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92A5B8D6-BDE6-4292-820C-36BEB1A2B55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A5B8D6-BDE6-4292-820C-36BEB1A2B551}"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F78D2C3-C5F1-41B9-8226-5083998D56E2}" type="datetimeFigureOut">
              <a:rPr lang="es-ES" smtClean="0"/>
              <a:pPr/>
              <a:t>23/03/2012</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7D410C0B-4BE4-4927-9C38-F094B955E223}"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78D2C3-C5F1-41B9-8226-5083998D56E2}" type="datetimeFigureOut">
              <a:rPr lang="es-ES" smtClean="0"/>
              <a:pPr/>
              <a:t>23/03/2012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D410C0B-4BE4-4927-9C38-F094B955E22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78D2C3-C5F1-41B9-8226-5083998D56E2}" type="datetimeFigureOut">
              <a:rPr lang="es-ES" smtClean="0"/>
              <a:pPr/>
              <a:t>23/03/2012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D410C0B-4BE4-4927-9C38-F094B955E22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F78D2C3-C5F1-41B9-8226-5083998D56E2}" type="datetimeFigureOut">
              <a:rPr lang="es-ES" smtClean="0"/>
              <a:pPr/>
              <a:t>23/03/2012</a:t>
            </a:fld>
            <a:endParaRPr lang="es-ES" dirty="0"/>
          </a:p>
        </p:txBody>
      </p:sp>
      <p:sp>
        <p:nvSpPr>
          <p:cNvPr id="9" name="8 Marcador de número de diapositiva"/>
          <p:cNvSpPr>
            <a:spLocks noGrp="1"/>
          </p:cNvSpPr>
          <p:nvPr>
            <p:ph type="sldNum" sz="quarter" idx="15"/>
          </p:nvPr>
        </p:nvSpPr>
        <p:spPr/>
        <p:txBody>
          <a:bodyPr rtlCol="0"/>
          <a:lstStyle/>
          <a:p>
            <a:fld id="{7D410C0B-4BE4-4927-9C38-F094B955E223}" type="slidenum">
              <a:rPr lang="es-ES" smtClean="0"/>
              <a:pPr/>
              <a:t>‹Nº›</a:t>
            </a:fld>
            <a:endParaRPr lang="es-ES" dirty="0"/>
          </a:p>
        </p:txBody>
      </p:sp>
      <p:sp>
        <p:nvSpPr>
          <p:cNvPr id="10" name="9 Marcador de pie de página"/>
          <p:cNvSpPr>
            <a:spLocks noGrp="1"/>
          </p:cNvSpPr>
          <p:nvPr>
            <p:ph type="ftr" sz="quarter" idx="16"/>
          </p:nvPr>
        </p:nvSpPr>
        <p:spPr/>
        <p:txBody>
          <a:bodyPr rtlCol="0"/>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F78D2C3-C5F1-41B9-8226-5083998D56E2}" type="datetimeFigureOut">
              <a:rPr lang="es-ES" smtClean="0"/>
              <a:pPr/>
              <a:t>23/03/2012</a:t>
            </a:fld>
            <a:endParaRPr lang="es-ES"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7D410C0B-4BE4-4927-9C38-F094B955E223}"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78D2C3-C5F1-41B9-8226-5083998D56E2}" type="datetimeFigureOut">
              <a:rPr lang="es-ES" smtClean="0"/>
              <a:pPr/>
              <a:t>23/03/2012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D410C0B-4BE4-4927-9C38-F094B955E223}" type="slidenum">
              <a:rPr lang="es-ES" smtClean="0"/>
              <a:pPr/>
              <a:t>‹Nº›</a:t>
            </a:fld>
            <a:endParaRPr lang="es-E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F78D2C3-C5F1-41B9-8226-5083998D56E2}" type="datetimeFigureOut">
              <a:rPr lang="es-ES" smtClean="0"/>
              <a:pPr/>
              <a:t>23/03/2012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D410C0B-4BE4-4927-9C38-F094B955E223}" type="slidenum">
              <a:rPr lang="es-ES" smtClean="0"/>
              <a:pPr/>
              <a:t>‹Nº›</a:t>
            </a:fld>
            <a:endParaRPr lang="es-E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F78D2C3-C5F1-41B9-8226-5083998D56E2}" type="datetimeFigureOut">
              <a:rPr lang="es-ES" smtClean="0"/>
              <a:pPr/>
              <a:t>23/03/2012</a:t>
            </a:fld>
            <a:endParaRPr lang="es-ES" dirty="0"/>
          </a:p>
        </p:txBody>
      </p:sp>
      <p:sp>
        <p:nvSpPr>
          <p:cNvPr id="7" name="6 Marcador de número de diapositiva"/>
          <p:cNvSpPr>
            <a:spLocks noGrp="1"/>
          </p:cNvSpPr>
          <p:nvPr>
            <p:ph type="sldNum" sz="quarter" idx="11"/>
          </p:nvPr>
        </p:nvSpPr>
        <p:spPr/>
        <p:txBody>
          <a:bodyPr rtlCol="0"/>
          <a:lstStyle/>
          <a:p>
            <a:fld id="{7D410C0B-4BE4-4927-9C38-F094B955E223}" type="slidenum">
              <a:rPr lang="es-ES" smtClean="0"/>
              <a:pPr/>
              <a:t>‹Nº›</a:t>
            </a:fld>
            <a:endParaRPr lang="es-ES" dirty="0"/>
          </a:p>
        </p:txBody>
      </p:sp>
      <p:sp>
        <p:nvSpPr>
          <p:cNvPr id="8" name="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78D2C3-C5F1-41B9-8226-5083998D56E2}" type="datetimeFigureOut">
              <a:rPr lang="es-ES" smtClean="0"/>
              <a:pPr/>
              <a:t>23/03/2012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D410C0B-4BE4-4927-9C38-F094B955E22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F78D2C3-C5F1-41B9-8226-5083998D56E2}" type="datetimeFigureOut">
              <a:rPr lang="es-ES" smtClean="0"/>
              <a:pPr/>
              <a:t>23/03/2012</a:t>
            </a:fld>
            <a:endParaRPr lang="es-ES" dirty="0"/>
          </a:p>
        </p:txBody>
      </p:sp>
      <p:sp>
        <p:nvSpPr>
          <p:cNvPr id="22" name="21 Marcador de número de diapositiva"/>
          <p:cNvSpPr>
            <a:spLocks noGrp="1"/>
          </p:cNvSpPr>
          <p:nvPr>
            <p:ph type="sldNum" sz="quarter" idx="15"/>
          </p:nvPr>
        </p:nvSpPr>
        <p:spPr/>
        <p:txBody>
          <a:bodyPr rtlCol="0"/>
          <a:lstStyle/>
          <a:p>
            <a:fld id="{7D410C0B-4BE4-4927-9C38-F094B955E223}" type="slidenum">
              <a:rPr lang="es-ES" smtClean="0"/>
              <a:pPr/>
              <a:t>‹Nº›</a:t>
            </a:fld>
            <a:endParaRPr lang="es-ES" dirty="0"/>
          </a:p>
        </p:txBody>
      </p:sp>
      <p:sp>
        <p:nvSpPr>
          <p:cNvPr id="23" name="22 Marcador de pie de página"/>
          <p:cNvSpPr>
            <a:spLocks noGrp="1"/>
          </p:cNvSpPr>
          <p:nvPr>
            <p:ph type="ftr" sz="quarter" idx="16"/>
          </p:nvPr>
        </p:nvSpPr>
        <p:spPr/>
        <p:txBody>
          <a:bodyPr rtlCol="0"/>
          <a:lstStyle/>
          <a:p>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F78D2C3-C5F1-41B9-8226-5083998D56E2}" type="datetimeFigureOut">
              <a:rPr lang="es-ES" smtClean="0"/>
              <a:pPr/>
              <a:t>23/03/2012</a:t>
            </a:fld>
            <a:endParaRPr lang="es-ES" dirty="0"/>
          </a:p>
        </p:txBody>
      </p:sp>
      <p:sp>
        <p:nvSpPr>
          <p:cNvPr id="18" name="17 Marcador de número de diapositiva"/>
          <p:cNvSpPr>
            <a:spLocks noGrp="1"/>
          </p:cNvSpPr>
          <p:nvPr>
            <p:ph type="sldNum" sz="quarter" idx="11"/>
          </p:nvPr>
        </p:nvSpPr>
        <p:spPr/>
        <p:txBody>
          <a:bodyPr rtlCol="0"/>
          <a:lstStyle/>
          <a:p>
            <a:fld id="{7D410C0B-4BE4-4927-9C38-F094B955E223}" type="slidenum">
              <a:rPr lang="es-ES" smtClean="0"/>
              <a:pPr/>
              <a:t>‹Nº›</a:t>
            </a:fld>
            <a:endParaRPr lang="es-ES" dirty="0"/>
          </a:p>
        </p:txBody>
      </p:sp>
      <p:sp>
        <p:nvSpPr>
          <p:cNvPr id="21" name="20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F78D2C3-C5F1-41B9-8226-5083998D56E2}" type="datetimeFigureOut">
              <a:rPr lang="es-ES" smtClean="0"/>
              <a:pPr/>
              <a:t>23/03/2012</a:t>
            </a:fld>
            <a:endParaRPr lang="es-ES"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D410C0B-4BE4-4927-9C38-F094B955E223}"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382" y="1428736"/>
            <a:ext cx="7929618" cy="1018058"/>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GESTION EMPRESARIAL</a:t>
            </a:r>
            <a:endParaRPr lang="es-E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Subtítulo"/>
          <p:cNvSpPr>
            <a:spLocks noGrp="1"/>
          </p:cNvSpPr>
          <p:nvPr>
            <p:ph type="subTitle" idx="1"/>
          </p:nvPr>
        </p:nvSpPr>
        <p:spPr>
          <a:xfrm>
            <a:off x="3143240" y="4643446"/>
            <a:ext cx="3500462" cy="1571636"/>
          </a:xfrm>
        </p:spPr>
        <p:txBody>
          <a:bodyPr>
            <a:noAutofit/>
          </a:bodyPr>
          <a:lstStyle/>
          <a:p>
            <a:r>
              <a:rPr lang="es-ES" sz="2400" dirty="0" smtClean="0"/>
              <a:t>Diana Carolina </a:t>
            </a:r>
            <a:r>
              <a:rPr lang="es-ES" sz="2400" dirty="0" err="1" smtClean="0"/>
              <a:t>Zapana</a:t>
            </a:r>
            <a:r>
              <a:rPr lang="es-ES" sz="2400" dirty="0" smtClean="0"/>
              <a:t> Sarmiento</a:t>
            </a:r>
          </a:p>
          <a:p>
            <a:r>
              <a:rPr lang="es-ES" sz="2400" dirty="0" smtClean="0"/>
              <a:t>5º B </a:t>
            </a:r>
            <a:r>
              <a:rPr lang="es-ES" sz="2400" dirty="0" err="1" smtClean="0"/>
              <a:t>t.m</a:t>
            </a:r>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82660"/>
          </a:xfrm>
        </p:spPr>
        <p:txBody>
          <a:bodyPr>
            <a:normAutofit/>
          </a:bodyPr>
          <a:lstStyle/>
          <a:p>
            <a:pPr algn="ctr"/>
            <a:r>
              <a:rPr lang="es-ES" sz="3600" b="1" dirty="0" smtClean="0">
                <a:effectLst>
                  <a:outerShdw blurRad="38100" dist="38100" dir="2700000" algn="tl">
                    <a:srgbClr val="000000">
                      <a:alpha val="43137"/>
                    </a:srgbClr>
                  </a:outerShdw>
                </a:effectLst>
              </a:rPr>
              <a:t>DEFINICIÓN DEL NEGOCIO</a:t>
            </a:r>
            <a:endParaRPr lang="es-ES" sz="3600"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500174"/>
            <a:ext cx="8229600" cy="4954634"/>
          </a:xfrm>
        </p:spPr>
        <p:txBody>
          <a:bodyPr>
            <a:normAutofit/>
          </a:bodyPr>
          <a:lstStyle/>
          <a:p>
            <a:pPr algn="just"/>
            <a:r>
              <a:rPr lang="es-ES" sz="2400" dirty="0" smtClean="0">
                <a:solidFill>
                  <a:srgbClr val="663300"/>
                </a:solidFill>
              </a:rPr>
              <a:t>En esta parte se describe el negocio y los productos o servicios que se van a ofrecer, los objetivos de negocio o proyecto, las principales estrategias que permitirán alcanzar dichos objetivos, y los datos básicos del negocio, tales como el tipo de negocio y su ubicación.</a:t>
            </a:r>
          </a:p>
          <a:p>
            <a:pPr algn="ctr"/>
            <a:endParaRPr lang="es-ES" b="1" u="sng" dirty="0" smtClean="0">
              <a:solidFill>
                <a:schemeClr val="accent1"/>
              </a:solidFill>
              <a:effectLst>
                <a:outerShdw blurRad="38100" dist="38100" dir="2700000" algn="tl">
                  <a:srgbClr val="000000">
                    <a:alpha val="43137"/>
                  </a:srgbClr>
                </a:outerShdw>
              </a:effectLst>
            </a:endParaRPr>
          </a:p>
          <a:p>
            <a:pPr algn="ctr">
              <a:buNone/>
            </a:pPr>
            <a:endParaRPr lang="es-ES" b="1" u="sng" dirty="0" smtClean="0">
              <a:solidFill>
                <a:schemeClr val="accent1"/>
              </a:solidFill>
              <a:effectLst>
                <a:outerShdw blurRad="38100" dist="38100" dir="2700000" algn="tl">
                  <a:srgbClr val="000000">
                    <a:alpha val="43137"/>
                  </a:srgbClr>
                </a:outerShdw>
              </a:effectLst>
            </a:endParaRPr>
          </a:p>
        </p:txBody>
      </p:sp>
      <p:pic>
        <p:nvPicPr>
          <p:cNvPr id="4" name="3 Imagen" descr="%20211.jpg"/>
          <p:cNvPicPr>
            <a:picLocks noChangeAspect="1"/>
          </p:cNvPicPr>
          <p:nvPr/>
        </p:nvPicPr>
        <p:blipFill>
          <a:blip r:embed="rId2" cstate="print"/>
          <a:stretch>
            <a:fillRect/>
          </a:stretch>
        </p:blipFill>
        <p:spPr>
          <a:xfrm>
            <a:off x="2857488" y="3929066"/>
            <a:ext cx="3786453" cy="2527119"/>
          </a:xfrm>
          <a:prstGeom prst="round2DiagRect">
            <a:avLst>
              <a:gd name="adj1" fmla="val 16667"/>
              <a:gd name="adj2" fmla="val 0"/>
            </a:avLst>
          </a:prstGeom>
          <a:ln w="95250" cap="sq">
            <a:solidFill>
              <a:schemeClr val="accent1"/>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 calcmode="lin" valueType="num">
                                      <p:cBhvr>
                                        <p:cTn id="13" dur="500"/>
                                        <p:tgtEl>
                                          <p:spTgt spid="4"/>
                                        </p:tgtEl>
                                        <p:attrNameLst>
                                          <p:attrName>style.rotation</p:attrName>
                                        </p:attrNameLst>
                                      </p:cBhvr>
                                      <p:tavLst>
                                        <p:tav tm="0">
                                          <p:val>
                                            <p:fltVal val="0"/>
                                          </p:val>
                                        </p:tav>
                                        <p:tav tm="100000">
                                          <p:val>
                                            <p:fltVal val="36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solidFill>
                  <a:schemeClr val="accent1"/>
                </a:solidFill>
                <a:effectLst>
                  <a:outerShdw blurRad="38100" dist="38100" dir="2700000" algn="tl">
                    <a:srgbClr val="000000">
                      <a:alpha val="43137"/>
                    </a:srgbClr>
                  </a:outerShdw>
                </a:effectLst>
              </a:rPr>
              <a:t>ESTUDIO DE MERCADO</a:t>
            </a:r>
            <a:endParaRPr lang="es-ES" sz="2800" dirty="0"/>
          </a:p>
        </p:txBody>
      </p:sp>
      <p:sp>
        <p:nvSpPr>
          <p:cNvPr id="3" name="2 Marcador de contenido"/>
          <p:cNvSpPr>
            <a:spLocks noGrp="1"/>
          </p:cNvSpPr>
          <p:nvPr>
            <p:ph sz="quarter" idx="1"/>
          </p:nvPr>
        </p:nvSpPr>
        <p:spPr>
          <a:xfrm>
            <a:off x="428596" y="1428736"/>
            <a:ext cx="8229600" cy="3929090"/>
          </a:xfrm>
        </p:spPr>
        <p:txBody>
          <a:bodyPr>
            <a:normAutofit/>
          </a:bodyPr>
          <a:lstStyle/>
          <a:p>
            <a:pPr algn="just"/>
            <a:r>
              <a:rPr lang="es-ES" sz="2300" dirty="0" smtClean="0">
                <a:solidFill>
                  <a:srgbClr val="663300"/>
                </a:solidFill>
              </a:rPr>
              <a:t>En el estudio de mercado se describe las principales características del publico objetivo, las principales características de los principales competidores, se determina el pronostico de la demanda, y se desarrollar el plan de Marketing.</a:t>
            </a:r>
          </a:p>
          <a:p>
            <a:endParaRPr lang="es-ES" dirty="0"/>
          </a:p>
        </p:txBody>
      </p:sp>
      <p:pic>
        <p:nvPicPr>
          <p:cNvPr id="6146" name="Picture 2" descr="http://www.estudiomercado.cl/wp-content/consultores-estudio-de-mercados.jpg"/>
          <p:cNvPicPr>
            <a:picLocks noChangeAspect="1" noChangeArrowheads="1"/>
          </p:cNvPicPr>
          <p:nvPr/>
        </p:nvPicPr>
        <p:blipFill>
          <a:blip r:embed="rId2"/>
          <a:srcRect/>
          <a:stretch>
            <a:fillRect/>
          </a:stretch>
        </p:blipFill>
        <p:spPr bwMode="auto">
          <a:xfrm>
            <a:off x="2500298" y="3500438"/>
            <a:ext cx="3981450" cy="2828925"/>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b="1" dirty="0" smtClean="0">
                <a:effectLst>
                  <a:outerShdw blurRad="38100" dist="38100" dir="2700000" algn="tl">
                    <a:srgbClr val="000000">
                      <a:alpha val="43137"/>
                    </a:srgbClr>
                  </a:outerShdw>
                </a:effectLst>
              </a:rPr>
              <a:t>ESTUDIO TÉCNICO</a:t>
            </a:r>
            <a:endParaRPr lang="es-ES" sz="4000"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28596" y="1500174"/>
            <a:ext cx="8229600" cy="5000660"/>
          </a:xfrm>
        </p:spPr>
        <p:txBody>
          <a:bodyPr>
            <a:normAutofit/>
          </a:bodyPr>
          <a:lstStyle/>
          <a:p>
            <a:pPr algn="just"/>
            <a:r>
              <a:rPr lang="es-ES" sz="2400" dirty="0" smtClean="0">
                <a:solidFill>
                  <a:srgbClr val="663300"/>
                </a:solidFill>
              </a:rPr>
              <a:t>En el estudio técnico se señala los requerimientos físicos, se describe el proceso productivo, la infraestructura, real tamaño del negocio, la capacidad de producción y la disposición de planta.</a:t>
            </a:r>
          </a:p>
        </p:txBody>
      </p:sp>
      <p:pic>
        <p:nvPicPr>
          <p:cNvPr id="4" name="Picture 2" descr="C:\Archivos de programa\Microsoft Office\MEDIA\CAGCAT10\j0292020.wmf"/>
          <p:cNvPicPr>
            <a:picLocks noChangeAspect="1" noChangeArrowheads="1"/>
          </p:cNvPicPr>
          <p:nvPr/>
        </p:nvPicPr>
        <p:blipFill>
          <a:blip r:embed="rId2"/>
          <a:srcRect/>
          <a:stretch>
            <a:fillRect/>
          </a:stretch>
        </p:blipFill>
        <p:spPr bwMode="auto">
          <a:xfrm>
            <a:off x="3643306" y="3429000"/>
            <a:ext cx="3236815" cy="3071810"/>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428604"/>
            <a:ext cx="8229600" cy="1161242"/>
          </a:xfrm>
        </p:spPr>
        <p:txBody>
          <a:bodyPr>
            <a:normAutofit/>
          </a:bodyPr>
          <a:lstStyle/>
          <a:p>
            <a:pPr algn="ctr"/>
            <a:r>
              <a:rPr lang="es-ES" sz="4800" b="1" dirty="0" smtClean="0">
                <a:solidFill>
                  <a:schemeClr val="accent1"/>
                </a:solidFill>
                <a:effectLst>
                  <a:outerShdw blurRad="38100" dist="38100" dir="2700000" algn="tl">
                    <a:srgbClr val="000000">
                      <a:alpha val="43137"/>
                    </a:srgbClr>
                  </a:outerShdw>
                </a:effectLst>
              </a:rPr>
              <a:t>ORGANIZACIÓN</a:t>
            </a:r>
            <a:endParaRPr lang="es-ES" sz="3200" b="1" u="sng" dirty="0"/>
          </a:p>
        </p:txBody>
      </p:sp>
      <p:sp>
        <p:nvSpPr>
          <p:cNvPr id="3" name="2 Marcador de contenido"/>
          <p:cNvSpPr>
            <a:spLocks noGrp="1"/>
          </p:cNvSpPr>
          <p:nvPr>
            <p:ph sz="quarter" idx="1"/>
          </p:nvPr>
        </p:nvSpPr>
        <p:spPr>
          <a:xfrm>
            <a:off x="500034" y="1565564"/>
            <a:ext cx="8229600" cy="3409628"/>
          </a:xfrm>
        </p:spPr>
        <p:txBody>
          <a:bodyPr/>
          <a:lstStyle/>
          <a:p>
            <a:pPr algn="just"/>
            <a:r>
              <a:rPr lang="es-ES" sz="2400" dirty="0" smtClean="0">
                <a:solidFill>
                  <a:srgbClr val="663300"/>
                </a:solidFill>
              </a:rPr>
              <a:t>En la parte de la organización se detalla la estructura jurídica y orgánica del negocio, se señalan las aéreas o departamentos, los cargos, las funciones, los sueldos y los sistemas de información.</a:t>
            </a:r>
          </a:p>
          <a:p>
            <a:pPr>
              <a:buNone/>
            </a:pPr>
            <a:endParaRPr lang="es-ES" b="1" dirty="0" smtClean="0">
              <a:solidFill>
                <a:schemeClr val="accent1"/>
              </a:solidFill>
            </a:endParaRPr>
          </a:p>
          <a:p>
            <a:pPr algn="ctr">
              <a:buNone/>
            </a:pPr>
            <a:endParaRPr lang="es-ES" b="1" dirty="0" smtClean="0">
              <a:solidFill>
                <a:schemeClr val="accent1"/>
              </a:solidFill>
            </a:endParaRPr>
          </a:p>
          <a:p>
            <a:endParaRPr lang="es-ES" dirty="0"/>
          </a:p>
        </p:txBody>
      </p:sp>
      <p:pic>
        <p:nvPicPr>
          <p:cNvPr id="1026" name="Picture 2" descr="C:\Documents and Settings\Casa\Configuración local\Archivos temporales de Internet\Content.IE5\PD10VED4\MM900356774[1].gif"/>
          <p:cNvPicPr>
            <a:picLocks noChangeAspect="1" noChangeArrowheads="1" noCrop="1"/>
          </p:cNvPicPr>
          <p:nvPr/>
        </p:nvPicPr>
        <p:blipFill>
          <a:blip r:embed="rId2"/>
          <a:srcRect/>
          <a:stretch>
            <a:fillRect/>
          </a:stretch>
        </p:blipFill>
        <p:spPr bwMode="auto">
          <a:xfrm>
            <a:off x="4071934" y="3214686"/>
            <a:ext cx="3224232" cy="32242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286808" cy="1143000"/>
          </a:xfrm>
        </p:spPr>
        <p:txBody>
          <a:bodyPr>
            <a:normAutofit/>
          </a:bodyPr>
          <a:lstStyle/>
          <a:p>
            <a:r>
              <a:rPr lang="es-ES" sz="3200" b="1" dirty="0" smtClean="0">
                <a:effectLst>
                  <a:outerShdw blurRad="38100" dist="38100" dir="2700000" algn="tl">
                    <a:srgbClr val="000000">
                      <a:alpha val="43137"/>
                    </a:srgbClr>
                  </a:outerShdw>
                </a:effectLst>
              </a:rPr>
              <a:t>ESTUDIO DE LA INVERSION Y FINANCIAMIENTO</a:t>
            </a:r>
            <a:endParaRPr lang="es-ES" sz="3200"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pPr algn="just"/>
            <a:r>
              <a:rPr lang="es-ES" dirty="0" smtClean="0">
                <a:solidFill>
                  <a:srgbClr val="663300"/>
                </a:solidFill>
              </a:rPr>
              <a:t>En esta parte se señala la inversión requerida (la inversión fija, los activos intangibles y el capital de trabajo), y el financiamiento externo requerido.</a:t>
            </a:r>
            <a:endParaRPr lang="es-ES" dirty="0">
              <a:solidFill>
                <a:srgbClr val="663300"/>
              </a:solidFill>
            </a:endParaRPr>
          </a:p>
        </p:txBody>
      </p:sp>
      <p:pic>
        <p:nvPicPr>
          <p:cNvPr id="4" name="4 Marcador de contenido" descr="financiacion.jpg"/>
          <p:cNvPicPr>
            <a:picLocks noChangeAspect="1"/>
          </p:cNvPicPr>
          <p:nvPr/>
        </p:nvPicPr>
        <p:blipFill>
          <a:blip r:embed="rId2" cstate="print"/>
          <a:stretch>
            <a:fillRect/>
          </a:stretch>
        </p:blipFill>
        <p:spPr>
          <a:xfrm>
            <a:off x="2928926" y="3022113"/>
            <a:ext cx="3571900" cy="3478720"/>
          </a:xfrm>
          <a:prstGeom prst="roundRect">
            <a:avLst>
              <a:gd name="adj" fmla="val 8594"/>
            </a:avLst>
          </a:prstGeom>
          <a:solidFill>
            <a:srgbClr val="FFFFFF">
              <a:shade val="85000"/>
            </a:srgbClr>
          </a:solidFill>
          <a:ln w="76200">
            <a:solidFill>
              <a:schemeClr val="accent2">
                <a:lumMod val="75000"/>
              </a:schemeClr>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nodeType="clickEffect">
                                  <p:stCondLst>
                                    <p:cond delay="0"/>
                                  </p:stCondLst>
                                  <p:childTnLst>
                                    <p:animScale>
                                      <p:cBhvr>
                                        <p:cTn id="11"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4"/>
                                        </p:tgtEl>
                                        <p:attrNameLst>
                                          <p:attrName>ppt_x</p:attrName>
                                          <p:attrName>ppt_y</p:attrName>
                                        </p:attrNameLst>
                                      </p:cBhvr>
                                    </p:animMotion>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501122" cy="1011222"/>
          </a:xfrm>
        </p:spPr>
        <p:txBody>
          <a:bodyPr>
            <a:normAutofit/>
          </a:bodyPr>
          <a:lstStyle/>
          <a:p>
            <a:r>
              <a:rPr lang="es-ES" sz="2900" b="1" dirty="0" smtClean="0">
                <a:effectLst>
                  <a:outerShdw blurRad="38100" dist="38100" dir="2700000" algn="tl">
                    <a:srgbClr val="000000">
                      <a:alpha val="43137"/>
                    </a:srgbClr>
                  </a:outerShdw>
                </a:effectLst>
              </a:rPr>
              <a:t>ESTUDIO DE LOS INGRESOS Y EGRESOS</a:t>
            </a:r>
            <a:endParaRPr lang="es-ES" sz="2900"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357298"/>
            <a:ext cx="8043890" cy="5116654"/>
          </a:xfrm>
        </p:spPr>
        <p:txBody>
          <a:bodyPr/>
          <a:lstStyle/>
          <a:p>
            <a:pPr algn="just"/>
            <a:r>
              <a:rPr lang="es-ES" dirty="0" smtClean="0">
                <a:solidFill>
                  <a:srgbClr val="663300"/>
                </a:solidFill>
              </a:rPr>
              <a:t>En esta parte se desarrolla las proyecciones o presupuestos , incluyendo el presupuesto de ventas, el presupuesto de efectivo o flujo de caja proyectada, y el presupuesto operativo o estado de ganancias y perdidas proyectado.</a:t>
            </a:r>
            <a:endParaRPr lang="es-ES" dirty="0">
              <a:solidFill>
                <a:srgbClr val="663300"/>
              </a:solidFill>
            </a:endParaRPr>
          </a:p>
        </p:txBody>
      </p:sp>
      <p:pic>
        <p:nvPicPr>
          <p:cNvPr id="2050" name="Picture 2" descr="C:\Documents and Settings\Casa\Configuración local\Archivos temporales de Internet\Content.IE5\2P4PQ9YR\MC900326744[1].wmf"/>
          <p:cNvPicPr>
            <a:picLocks noChangeAspect="1" noChangeArrowheads="1"/>
          </p:cNvPicPr>
          <p:nvPr/>
        </p:nvPicPr>
        <p:blipFill>
          <a:blip r:embed="rId2"/>
          <a:srcRect/>
          <a:stretch>
            <a:fillRect/>
          </a:stretch>
        </p:blipFill>
        <p:spPr bwMode="auto">
          <a:xfrm>
            <a:off x="4357686" y="3143248"/>
            <a:ext cx="2500330" cy="3288172"/>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000" b="1" dirty="0" smtClean="0">
                <a:effectLst>
                  <a:outerShdw blurRad="38100" dist="38100" dir="2700000" algn="tl">
                    <a:srgbClr val="000000">
                      <a:alpha val="43137"/>
                    </a:srgbClr>
                  </a:outerShdw>
                </a:effectLst>
              </a:rPr>
              <a:t>EVALUCION</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600200"/>
            <a:ext cx="8186766" cy="4873752"/>
          </a:xfrm>
        </p:spPr>
        <p:txBody>
          <a:bodyPr/>
          <a:lstStyle/>
          <a:p>
            <a:pPr algn="just"/>
            <a:r>
              <a:rPr lang="es-ES" dirty="0" smtClean="0">
                <a:solidFill>
                  <a:srgbClr val="663300"/>
                </a:solidFill>
              </a:rPr>
              <a:t>Finalmente, la parte de evolución se desarrolla la evolución del proyecto, se determina el periodo de recuperación, y los resultados de los indicadores de rentabilidad utilizados </a:t>
            </a:r>
            <a:endParaRPr lang="es-ES" dirty="0">
              <a:solidFill>
                <a:srgbClr val="663300"/>
              </a:solidFill>
            </a:endParaRPr>
          </a:p>
        </p:txBody>
      </p:sp>
      <p:pic>
        <p:nvPicPr>
          <p:cNvPr id="4" name="Picture 2" descr="C:\Documents and Settings\Casa\Configuración local\Archivos temporales de Internet\Content.IE5\S4VFDJJK\MC900357055[1].wmf"/>
          <p:cNvPicPr>
            <a:picLocks noChangeAspect="1" noChangeArrowheads="1"/>
          </p:cNvPicPr>
          <p:nvPr/>
        </p:nvPicPr>
        <p:blipFill>
          <a:blip r:embed="rId2"/>
          <a:srcRect/>
          <a:stretch>
            <a:fillRect/>
          </a:stretch>
        </p:blipFill>
        <p:spPr bwMode="auto">
          <a:xfrm>
            <a:off x="3143240" y="3143248"/>
            <a:ext cx="4830381" cy="30296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285728"/>
            <a:ext cx="8358246" cy="6286544"/>
          </a:xfrm>
        </p:spPr>
        <p:txBody>
          <a:bodyPr>
            <a:noAutofit/>
          </a:bodyPr>
          <a:lstStyle/>
          <a:p>
            <a:pPr algn="just"/>
            <a:r>
              <a:rPr lang="es-ES" sz="2300" dirty="0" smtClean="0">
                <a:solidFill>
                  <a:srgbClr val="663300"/>
                </a:solidFill>
              </a:rPr>
              <a:t>Un plan de negocios también conocido como plan de empresa, consiste en un documento escrito en donde se describe un negocio o proyecto que esta por realizarse y todo lo que esta relacionado con ello, tal como los objetivos del negocio o proyecto, las estrategias que permitirán alcanzar dichos objetivos, el estudio del mercado al cual se va incursionar, la forma en que se van a comercializar los productos o servicios , la inversión que se va a realizar, el financiamiento requerido, la proyección de los ingresos y egresos, la evaluación  financiera y la organización del negocio o proyecto. </a:t>
            </a:r>
          </a:p>
        </p:txBody>
      </p:sp>
      <p:pic>
        <p:nvPicPr>
          <p:cNvPr id="16386" name="Picture 2" descr="http://haztuplandenegocios.com/blog/wp-content/uploads/2011/08/estudio_tecnico.png"/>
          <p:cNvPicPr>
            <a:picLocks noChangeAspect="1" noChangeArrowheads="1"/>
          </p:cNvPicPr>
          <p:nvPr/>
        </p:nvPicPr>
        <p:blipFill>
          <a:blip r:embed="rId3"/>
          <a:srcRect/>
          <a:stretch>
            <a:fillRect/>
          </a:stretch>
        </p:blipFill>
        <p:spPr bwMode="auto">
          <a:xfrm>
            <a:off x="2214546" y="4286256"/>
            <a:ext cx="5000659" cy="2269207"/>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7901014" cy="6045348"/>
          </a:xfrm>
        </p:spPr>
        <p:txBody>
          <a:bodyPr>
            <a:normAutofit/>
          </a:bodyPr>
          <a:lstStyle/>
          <a:p>
            <a:pPr algn="just"/>
            <a:r>
              <a:rPr lang="es-ES" sz="2300" dirty="0" smtClean="0">
                <a:solidFill>
                  <a:srgbClr val="663300"/>
                </a:solidFill>
              </a:rPr>
              <a:t>Se suele pensar que un plan de negocios solo se elabora al momento de crear un nuevo negocio o empresa, sin embargo, un plan de negocio también se suele y debe elaborar cuando se cuenta con un negocio en marcha, y se esta por lanzar un nuevo producto al mercado, adquirir nueva maquinaria, incursionar en un nuevo mercado, incursionar en un nuevo rubro de negocio, y toda ves que se esté por realizar un proyecto en donde se tenga que invertir un monto considerable de dinero .</a:t>
            </a:r>
          </a:p>
          <a:p>
            <a:endParaRPr lang="es-ES" dirty="0"/>
          </a:p>
        </p:txBody>
      </p:sp>
      <p:pic>
        <p:nvPicPr>
          <p:cNvPr id="4" name="5 Imagen" descr="pensando.gif"/>
          <p:cNvPicPr>
            <a:picLocks noChangeAspect="1"/>
          </p:cNvPicPr>
          <p:nvPr/>
        </p:nvPicPr>
        <p:blipFill>
          <a:blip r:embed="rId2"/>
          <a:srcRect/>
          <a:stretch>
            <a:fillRect/>
          </a:stretch>
        </p:blipFill>
        <p:spPr bwMode="auto">
          <a:xfrm>
            <a:off x="4500562" y="3857628"/>
            <a:ext cx="2643186" cy="2643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85728"/>
            <a:ext cx="8472518" cy="6097642"/>
          </a:xfrm>
        </p:spPr>
        <p:txBody>
          <a:bodyPr>
            <a:normAutofit/>
          </a:bodyPr>
          <a:lstStyle/>
          <a:p>
            <a:pPr algn="just"/>
            <a:r>
              <a:rPr lang="es-ES" sz="2300" dirty="0" smtClean="0">
                <a:solidFill>
                  <a:srgbClr val="663300"/>
                </a:solidFill>
              </a:rPr>
              <a:t>Elaborar un plan de negocios no es ni debe ser una tarea sencilla, sino que es y debe ser una actividad que requiera de tiempo y dedicación, toda ves que este cuenta con varias partes y requiere de abundante información, pudiendo para ello ser necesario la realización de una investigación previa que permita conocer todos los aspectos relacionados con el negocio o proyecto. Asimismo, un plan de negocios no es un documento que se circula una sola vez, y luego es olvidado en algún lugar de la empresa, sino que es un documento al cual se debe acudir una y otra vez</a:t>
            </a:r>
          </a:p>
          <a:p>
            <a:endParaRPr lang="es-ES" dirty="0" smtClean="0"/>
          </a:p>
          <a:p>
            <a:endParaRPr lang="es-ES" dirty="0"/>
          </a:p>
        </p:txBody>
      </p:sp>
      <p:pic>
        <p:nvPicPr>
          <p:cNvPr id="4" name="9 Imagen" descr="gestion%20empresarial.jpg"/>
          <p:cNvPicPr>
            <a:picLocks noChangeAspect="1"/>
          </p:cNvPicPr>
          <p:nvPr/>
        </p:nvPicPr>
        <p:blipFill>
          <a:blip r:embed="rId2"/>
          <a:srcRect/>
          <a:stretch>
            <a:fillRect/>
          </a:stretch>
        </p:blipFill>
        <p:spPr bwMode="auto">
          <a:xfrm>
            <a:off x="3286116" y="4000504"/>
            <a:ext cx="2786082" cy="2571768"/>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467600" cy="868346"/>
          </a:xfrm>
        </p:spPr>
        <p:txBody>
          <a:bodyPr>
            <a:noAutofit/>
          </a:bodyPr>
          <a:lstStyle/>
          <a:p>
            <a:r>
              <a:rPr lang="es-PE" sz="3400" b="1" dirty="0" smtClean="0">
                <a:effectLst>
                  <a:outerShdw blurRad="38100" dist="38100" dir="2700000" algn="tl">
                    <a:srgbClr val="000000">
                      <a:alpha val="43137"/>
                    </a:srgbClr>
                  </a:outerShdw>
                </a:effectLst>
              </a:rPr>
              <a:t>Objetivos del plan de negocios</a:t>
            </a:r>
          </a:p>
        </p:txBody>
      </p:sp>
      <p:sp>
        <p:nvSpPr>
          <p:cNvPr id="3" name="2 Marcador de contenido"/>
          <p:cNvSpPr>
            <a:spLocks noGrp="1"/>
          </p:cNvSpPr>
          <p:nvPr>
            <p:ph sz="quarter" idx="1"/>
          </p:nvPr>
        </p:nvSpPr>
        <p:spPr>
          <a:xfrm>
            <a:off x="457200" y="1214422"/>
            <a:ext cx="7972452" cy="5259530"/>
          </a:xfrm>
        </p:spPr>
        <p:txBody>
          <a:bodyPr>
            <a:normAutofit/>
          </a:bodyPr>
          <a:lstStyle/>
          <a:p>
            <a:pPr marL="578358" indent="-514350" algn="just">
              <a:buNone/>
            </a:pPr>
            <a:r>
              <a:rPr lang="es-PE" dirty="0" smtClean="0">
                <a:solidFill>
                  <a:srgbClr val="663300"/>
                </a:solidFill>
              </a:rPr>
              <a:t>Las razones para elaborar un plan de</a:t>
            </a:r>
          </a:p>
          <a:p>
            <a:pPr marL="578358" indent="-514350" algn="just">
              <a:buNone/>
            </a:pPr>
            <a:r>
              <a:rPr lang="es-PE" dirty="0" smtClean="0">
                <a:solidFill>
                  <a:srgbClr val="663300"/>
                </a:solidFill>
              </a:rPr>
              <a:t>negocios, básicamente son tres:</a:t>
            </a:r>
          </a:p>
          <a:p>
            <a:pPr marL="578358" indent="-514350" algn="just">
              <a:buFont typeface="+mj-lt"/>
              <a:buAutoNum type="arabicPeriod"/>
            </a:pPr>
            <a:r>
              <a:rPr lang="es-PE" dirty="0" smtClean="0">
                <a:solidFill>
                  <a:srgbClr val="663300"/>
                </a:solidFill>
              </a:rPr>
              <a:t>Servir de guía para iniciar un negocio o proyecto para poder gestionarlo: el plan de negocios nos permite planificar , coordinar, organizar y controlar recursos y actividades, y , de ese modo, ser mas eficientes en la creación y gestión de nuestro negocio o proyecto, y minimizar el riesgo . </a:t>
            </a:r>
          </a:p>
        </p:txBody>
      </p:sp>
      <p:pic>
        <p:nvPicPr>
          <p:cNvPr id="5" name="6 Marcador de contenido" descr="empresas.gif"/>
          <p:cNvPicPr>
            <a:picLocks noChangeAspect="1"/>
          </p:cNvPicPr>
          <p:nvPr/>
        </p:nvPicPr>
        <p:blipFill>
          <a:blip r:embed="rId2" cstate="print"/>
          <a:stretch>
            <a:fillRect/>
          </a:stretch>
        </p:blipFill>
        <p:spPr>
          <a:xfrm>
            <a:off x="5000628" y="4286256"/>
            <a:ext cx="2428893" cy="2333268"/>
          </a:xfrm>
          <a:prstGeom prst="roundRect">
            <a:avLst>
              <a:gd name="adj" fmla="val 16667"/>
            </a:avLst>
          </a:prstGeom>
          <a:ln w="76200">
            <a:solidFill>
              <a:schemeClr val="accent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iterate type="lt">
                                    <p:tmPct val="5000"/>
                                  </p:iterate>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71480"/>
            <a:ext cx="8115328" cy="5902472"/>
          </a:xfrm>
        </p:spPr>
        <p:txBody>
          <a:bodyPr/>
          <a:lstStyle/>
          <a:p>
            <a:pPr algn="just"/>
            <a:r>
              <a:rPr lang="es-PE" dirty="0" smtClean="0">
                <a:solidFill>
                  <a:srgbClr val="663300"/>
                </a:solidFill>
              </a:rPr>
              <a:t>Conocer la viabilidad  y rentabilidad del proyecto: el plan de negocios nos permite conocer la viabilidad y rentabilidad del negocio o proyecto y , de ese modo, saber si vale la pena realizarlo , o si debemos buscar nuevas ideas o proyectos.</a:t>
            </a:r>
          </a:p>
          <a:p>
            <a:pPr algn="just"/>
            <a:endParaRPr lang="es-ES" dirty="0"/>
          </a:p>
        </p:txBody>
      </p:sp>
      <p:pic>
        <p:nvPicPr>
          <p:cNvPr id="4" name="4 Marcador de contenido" descr="como-presentar-plan-de-negocio.jpg"/>
          <p:cNvPicPr>
            <a:picLocks noChangeAspect="1"/>
          </p:cNvPicPr>
          <p:nvPr/>
        </p:nvPicPr>
        <p:blipFill>
          <a:blip r:embed="rId2" cstate="print"/>
          <a:stretch>
            <a:fillRect/>
          </a:stretch>
        </p:blipFill>
        <p:spPr>
          <a:xfrm>
            <a:off x="2643174" y="2643182"/>
            <a:ext cx="4286280" cy="3857652"/>
          </a:xfrm>
          <a:prstGeom prst="rect">
            <a:avLst/>
          </a:prstGeom>
          <a:ln w="76200" cap="sq" cmpd="thickThin">
            <a:solidFill>
              <a:schemeClr val="accent2">
                <a:lumMod val="75000"/>
              </a:schemeClr>
            </a:solidFill>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iterate type="lt">
                                    <p:tmPct val="5000"/>
                                  </p:iterate>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00042"/>
            <a:ext cx="7467600" cy="5973910"/>
          </a:xfrm>
        </p:spPr>
        <p:txBody>
          <a:bodyPr/>
          <a:lstStyle/>
          <a:p>
            <a:pPr algn="just"/>
            <a:r>
              <a:rPr lang="es-PE" dirty="0" smtClean="0">
                <a:solidFill>
                  <a:srgbClr val="663300"/>
                </a:solidFill>
              </a:rPr>
              <a:t>Demostrar lo atractivo del negocio o proyecto a terceras personas: el plan de negocios permite demostrar ante terceros , lo atractivo y lo rentable de nuestra idea o proyecto, y , de ese modo, poder convencernos de que nos otorga un préstamo, de que invierta con nosotros, o de que sean nuestros socios .</a:t>
            </a:r>
          </a:p>
          <a:p>
            <a:endParaRPr lang="es-ES" dirty="0"/>
          </a:p>
        </p:txBody>
      </p:sp>
      <p:pic>
        <p:nvPicPr>
          <p:cNvPr id="4" name="4 Marcador de contenido" descr="publicidad.jpg"/>
          <p:cNvPicPr>
            <a:picLocks noChangeAspect="1"/>
          </p:cNvPicPr>
          <p:nvPr/>
        </p:nvPicPr>
        <p:blipFill>
          <a:blip r:embed="rId2" cstate="print"/>
          <a:stretch>
            <a:fillRect/>
          </a:stretch>
        </p:blipFill>
        <p:spPr>
          <a:xfrm>
            <a:off x="2786050" y="3143248"/>
            <a:ext cx="4372717" cy="3071834"/>
          </a:xfrm>
          <a:prstGeom prst="round2DiagRect">
            <a:avLst>
              <a:gd name="adj1" fmla="val 16667"/>
              <a:gd name="adj2" fmla="val 0"/>
            </a:avLst>
          </a:prstGeom>
          <a:ln w="76200" cap="sq">
            <a:solidFill>
              <a:schemeClr val="accent2">
                <a:lumMod val="75000"/>
              </a:schemeClr>
            </a:solidFill>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14282" y="274638"/>
            <a:ext cx="8501122" cy="868346"/>
          </a:xfrm>
        </p:spPr>
        <p:txBody>
          <a:bodyPr>
            <a:noAutofit/>
          </a:bodyPr>
          <a:lstStyle/>
          <a:p>
            <a:r>
              <a:rPr lang="es-ES" sz="3400" b="1" dirty="0" smtClean="0">
                <a:solidFill>
                  <a:schemeClr val="accent1"/>
                </a:solidFill>
                <a:effectLst>
                  <a:outerShdw blurRad="38100" dist="38100" dir="2700000" algn="tl">
                    <a:srgbClr val="000000">
                      <a:alpha val="43137"/>
                    </a:srgbClr>
                  </a:outerShdw>
                </a:effectLst>
              </a:rPr>
              <a:t>Estructura de un plan de negocios</a:t>
            </a:r>
          </a:p>
        </p:txBody>
      </p:sp>
      <p:sp>
        <p:nvSpPr>
          <p:cNvPr id="3" name="2 Marcador de contenido"/>
          <p:cNvSpPr>
            <a:spLocks noGrp="1"/>
          </p:cNvSpPr>
          <p:nvPr>
            <p:ph sz="quarter" idx="1"/>
          </p:nvPr>
        </p:nvSpPr>
        <p:spPr>
          <a:xfrm>
            <a:off x="457200" y="1285860"/>
            <a:ext cx="8043890" cy="5188092"/>
          </a:xfrm>
        </p:spPr>
        <p:txBody>
          <a:bodyPr>
            <a:normAutofit/>
          </a:bodyPr>
          <a:lstStyle/>
          <a:p>
            <a:pPr algn="just">
              <a:buNone/>
            </a:pPr>
            <a:r>
              <a:rPr lang="es-ES" sz="2100" dirty="0" smtClean="0">
                <a:solidFill>
                  <a:srgbClr val="663300"/>
                </a:solidFill>
              </a:rPr>
              <a:t>Para elaborar un plan de negocios no existe una estructura definida, sino que uno puede adoptar la que crea conveniente de acuerdo a sus objetivos, pero siempre asegurándose de que esta le otorga orden al plan, y lo haga fácilmente entendible Para cualquier que lo lea. La siguiente es una estructura común, Que cuentan con todas las partes  con que debería contar un plan de negocios:   </a:t>
            </a:r>
            <a:endParaRPr lang="es-ES" dirty="0" smtClean="0">
              <a:solidFill>
                <a:srgbClr val="663300"/>
              </a:solidFill>
            </a:endParaRPr>
          </a:p>
          <a:p>
            <a:pPr algn="just">
              <a:buNone/>
            </a:pPr>
            <a:endParaRPr lang="es-ES" dirty="0" smtClean="0"/>
          </a:p>
          <a:p>
            <a:pPr algn="just"/>
            <a:endParaRPr lang="es-ES" dirty="0"/>
          </a:p>
        </p:txBody>
      </p:sp>
      <p:pic>
        <p:nvPicPr>
          <p:cNvPr id="3075" name="Picture 3" descr="C:\Documents and Settings\Casa\Configuración local\Archivos temporales de Internet\Content.IE5\T98QGGSN\MC900240389[1].wmf"/>
          <p:cNvPicPr>
            <a:picLocks noChangeAspect="1" noChangeArrowheads="1"/>
          </p:cNvPicPr>
          <p:nvPr/>
        </p:nvPicPr>
        <p:blipFill>
          <a:blip r:embed="rId2"/>
          <a:srcRect/>
          <a:stretch>
            <a:fillRect/>
          </a:stretch>
        </p:blipFill>
        <p:spPr bwMode="auto">
          <a:xfrm>
            <a:off x="3357554" y="3571876"/>
            <a:ext cx="3975594" cy="26825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785818"/>
          </a:xfrm>
          <a:ln>
            <a:noFill/>
          </a:ln>
        </p:spPr>
        <p:txBody>
          <a:bodyPr>
            <a:noAutofit/>
          </a:bodyPr>
          <a:lstStyle/>
          <a:p>
            <a:pPr algn="ctr"/>
            <a:r>
              <a:rPr lang="es-ES" sz="3600" b="1" cap="none" dirty="0" smtClean="0">
                <a:solidFill>
                  <a:schemeClr val="accent2">
                    <a:lumMod val="75000"/>
                  </a:schemeClr>
                </a:solidFill>
                <a:effectLst>
                  <a:outerShdw blurRad="38100" dist="38100" dir="2700000" algn="tl">
                    <a:srgbClr val="000000">
                      <a:alpha val="43137"/>
                    </a:srgbClr>
                  </a:outerShdw>
                </a:effectLst>
              </a:rPr>
              <a:t>RESUMEN EJECUTIVO</a:t>
            </a:r>
            <a:endParaRPr lang="es-ES" sz="3600" b="1" cap="none" dirty="0">
              <a:solidFill>
                <a:schemeClr val="accent2">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500034" y="1142984"/>
            <a:ext cx="8229600" cy="4572000"/>
          </a:xfrm>
        </p:spPr>
        <p:txBody>
          <a:bodyPr>
            <a:normAutofit/>
          </a:bodyPr>
          <a:lstStyle/>
          <a:p>
            <a:pPr algn="just">
              <a:buNone/>
            </a:pPr>
            <a:r>
              <a:rPr lang="es-ES" sz="2400" dirty="0" smtClean="0">
                <a:solidFill>
                  <a:srgbClr val="663300"/>
                </a:solidFill>
              </a:rPr>
              <a:t>El resumen ejecutivo es un resumen de las demás partes del  plan de negocios, este suele incluir la descripción del negocio las razones que justifican el proyecto, las características diferenciadoras, las ventajas competitivas, la inversión requerida la rentabilidad del proyecto.</a:t>
            </a:r>
          </a:p>
          <a:p>
            <a:pPr algn="ctr">
              <a:buNone/>
            </a:pPr>
            <a:endParaRPr lang="es-ES" sz="3200" b="1" dirty="0" smtClean="0">
              <a:solidFill>
                <a:schemeClr val="accent1">
                  <a:lumMod val="75000"/>
                </a:schemeClr>
              </a:solidFill>
              <a:effectLst>
                <a:outerShdw blurRad="38100" dist="38100" dir="2700000" algn="tl">
                  <a:srgbClr val="000000">
                    <a:alpha val="43137"/>
                  </a:srgbClr>
                </a:outerShdw>
              </a:effectLst>
            </a:endParaRPr>
          </a:p>
          <a:p>
            <a:endParaRPr lang="es-ES" dirty="0"/>
          </a:p>
        </p:txBody>
      </p:sp>
      <p:pic>
        <p:nvPicPr>
          <p:cNvPr id="4" name="4 Imagen" descr="conferenceroommeetinghgvt1.gif"/>
          <p:cNvPicPr>
            <a:picLocks noChangeAspect="1"/>
          </p:cNvPicPr>
          <p:nvPr/>
        </p:nvPicPr>
        <p:blipFill>
          <a:blip r:embed="rId2"/>
          <a:srcRect/>
          <a:stretch>
            <a:fillRect/>
          </a:stretch>
        </p:blipFill>
        <p:spPr bwMode="auto">
          <a:xfrm>
            <a:off x="2000250" y="3428990"/>
            <a:ext cx="5000642" cy="30003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329</TotalTime>
  <Words>900</Words>
  <Application>Microsoft Office PowerPoint</Application>
  <PresentationFormat>Presentación en pantalla (4:3)</PresentationFormat>
  <Paragraphs>32</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Mirador</vt:lpstr>
      <vt:lpstr>GESTION EMPRESARIAL</vt:lpstr>
      <vt:lpstr>Diapositiva 2</vt:lpstr>
      <vt:lpstr>Diapositiva 3</vt:lpstr>
      <vt:lpstr>Diapositiva 4</vt:lpstr>
      <vt:lpstr>Objetivos del plan de negocios</vt:lpstr>
      <vt:lpstr>Diapositiva 6</vt:lpstr>
      <vt:lpstr>Diapositiva 7</vt:lpstr>
      <vt:lpstr>Estructura de un plan de negocios</vt:lpstr>
      <vt:lpstr>RESUMEN EJECUTIVO</vt:lpstr>
      <vt:lpstr>DEFINICIÓN DEL NEGOCIO</vt:lpstr>
      <vt:lpstr>ESTUDIO DE MERCADO</vt:lpstr>
      <vt:lpstr>ESTUDIO TÉCNICO</vt:lpstr>
      <vt:lpstr>ORGANIZACIÓN</vt:lpstr>
      <vt:lpstr>ESTUDIO DE LA INVERSION Y FINANCIAMIENTO</vt:lpstr>
      <vt:lpstr>ESTUDIO DE LOS INGRESOS Y EGRESOS</vt:lpstr>
      <vt:lpstr>EVALUCION</vt:lpstr>
    </vt:vector>
  </TitlesOfParts>
  <Company>IE "NUESTRA SEÑORA DE LAS MERCEDES"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ES UN PLAN DE NEGOCIOS?</dc:title>
  <dc:creator>PC05</dc:creator>
  <cp:lastModifiedBy>NSDM</cp:lastModifiedBy>
  <cp:revision>36</cp:revision>
  <dcterms:created xsi:type="dcterms:W3CDTF">2012-03-16T16:36:27Z</dcterms:created>
  <dcterms:modified xsi:type="dcterms:W3CDTF">2012-03-23T15:03:59Z</dcterms:modified>
</cp:coreProperties>
</file>